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1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62AAA-4F76-4DD1-AEFB-EE063B52B4C9}" type="datetimeFigureOut">
              <a:rPr lang="tr-TR" smtClean="0"/>
              <a:t>21.11.2022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8AADD-467C-476C-9AEE-C59D1BE51DCD}" type="slidenum">
              <a:rPr lang="tr-TR" smtClean="0"/>
              <a:t>‹#›</a:t>
            </a:fld>
            <a:endParaRPr lang="tr-TR"/>
          </a:p>
        </p:txBody>
      </p:sp>
    </p:spTree>
    <p:extLst>
      <p:ext uri="{BB962C8B-B14F-4D97-AF65-F5344CB8AC3E}">
        <p14:creationId xmlns:p14="http://schemas.microsoft.com/office/powerpoint/2010/main" val="299596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A28AADD-467C-476C-9AEE-C59D1BE51DCD}" type="slidenum">
              <a:rPr lang="tr-TR" smtClean="0"/>
              <a:t>1</a:t>
            </a:fld>
            <a:endParaRPr lang="tr-TR"/>
          </a:p>
        </p:txBody>
      </p:sp>
    </p:spTree>
    <p:extLst>
      <p:ext uri="{BB962C8B-B14F-4D97-AF65-F5344CB8AC3E}">
        <p14:creationId xmlns:p14="http://schemas.microsoft.com/office/powerpoint/2010/main" val="348017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A0CFBC8-83A5-452D-9897-673844EB7F68}" type="datetimeFigureOut">
              <a:rPr lang="tr-TR" smtClean="0"/>
              <a:t>21.11.2022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250887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0CFBC8-83A5-452D-9897-673844EB7F68}" type="datetimeFigureOut">
              <a:rPr lang="tr-TR" smtClean="0"/>
              <a:t>21.11.2022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33901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0CFBC8-83A5-452D-9897-673844EB7F68}" type="datetimeFigureOut">
              <a:rPr lang="tr-TR" smtClean="0"/>
              <a:t>21.11.2022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286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0CFBC8-83A5-452D-9897-673844EB7F68}" type="datetimeFigureOut">
              <a:rPr lang="tr-TR" smtClean="0"/>
              <a:t>21.11.2022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225779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A0CFBC8-83A5-452D-9897-673844EB7F68}" type="datetimeFigureOut">
              <a:rPr lang="tr-TR" smtClean="0"/>
              <a:t>21.11.2022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255225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A0CFBC8-83A5-452D-9897-673844EB7F68}" type="datetimeFigureOut">
              <a:rPr lang="tr-TR" smtClean="0"/>
              <a:t>21.11.2022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43153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0CFBC8-83A5-452D-9897-673844EB7F68}" type="datetimeFigureOut">
              <a:rPr lang="tr-TR" smtClean="0"/>
              <a:t>21.11.2022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242568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A0CFBC8-83A5-452D-9897-673844EB7F68}" type="datetimeFigureOut">
              <a:rPr lang="tr-TR" smtClean="0"/>
              <a:t>21.11.2022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100373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A0CFBC8-83A5-452D-9897-673844EB7F68}" type="datetimeFigureOut">
              <a:rPr lang="tr-TR" smtClean="0"/>
              <a:t>21.11.2022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332767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0CFBC8-83A5-452D-9897-673844EB7F68}" type="datetimeFigureOut">
              <a:rPr lang="tr-TR" smtClean="0"/>
              <a:t>21.11.2022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46114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0CFBC8-83A5-452D-9897-673844EB7F68}" type="datetimeFigureOut">
              <a:rPr lang="tr-TR" smtClean="0"/>
              <a:t>21.11.2022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08146E-35C0-4C05-B1EC-EA30D31BC8ED}" type="slidenum">
              <a:rPr lang="tr-TR" smtClean="0"/>
              <a:t>‹#›</a:t>
            </a:fld>
            <a:endParaRPr lang="tr-TR"/>
          </a:p>
        </p:txBody>
      </p:sp>
    </p:spTree>
    <p:extLst>
      <p:ext uri="{BB962C8B-B14F-4D97-AF65-F5344CB8AC3E}">
        <p14:creationId xmlns:p14="http://schemas.microsoft.com/office/powerpoint/2010/main" val="17030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CFBC8-83A5-452D-9897-673844EB7F68}" type="datetimeFigureOut">
              <a:rPr lang="tr-TR" smtClean="0"/>
              <a:t>21.11.2022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8146E-35C0-4C05-B1EC-EA30D31BC8ED}" type="slidenum">
              <a:rPr lang="tr-TR" smtClean="0"/>
              <a:t>‹#›</a:t>
            </a:fld>
            <a:endParaRPr lang="tr-TR"/>
          </a:p>
        </p:txBody>
      </p:sp>
    </p:spTree>
    <p:extLst>
      <p:ext uri="{BB962C8B-B14F-4D97-AF65-F5344CB8AC3E}">
        <p14:creationId xmlns:p14="http://schemas.microsoft.com/office/powerpoint/2010/main" val="138776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60647"/>
            <a:ext cx="9144000" cy="6597353"/>
          </a:xfrm>
          <a:blipFill>
            <a:blip r:embed="rId3"/>
            <a:stretch>
              <a:fillRect/>
            </a:stretch>
          </a:blipFill>
        </p:spPr>
        <p:txBody>
          <a:bodyPr>
            <a:normAutofit fontScale="90000"/>
          </a:bodyPr>
          <a:lstStyle/>
          <a:p>
            <a:r>
              <a:rPr lang="tr-TR" dirty="0" smtClean="0"/>
              <a:t>.</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dirty="0"/>
          </a:p>
        </p:txBody>
      </p:sp>
      <p:sp>
        <p:nvSpPr>
          <p:cNvPr id="4" name="Çerçeve 3"/>
          <p:cNvSpPr/>
          <p:nvPr/>
        </p:nvSpPr>
        <p:spPr>
          <a:xfrm>
            <a:off x="0" y="0"/>
            <a:ext cx="9144000" cy="6858000"/>
          </a:xfrm>
          <a:prstGeom prst="frame">
            <a:avLst/>
          </a:pr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 name="Dikdörtgen 2"/>
          <p:cNvSpPr/>
          <p:nvPr/>
        </p:nvSpPr>
        <p:spPr>
          <a:xfrm>
            <a:off x="827584" y="690594"/>
            <a:ext cx="7488832" cy="5474710"/>
          </a:xfrm>
          <a:prstGeom prst="rect">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16116" t="-7238" r="227931" b="13441"/>
          <a:stretch/>
        </p:blipFill>
        <p:spPr bwMode="auto">
          <a:xfrm>
            <a:off x="1545625" y="2235847"/>
            <a:ext cx="2126275" cy="177074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6775" y="-171400"/>
            <a:ext cx="1312652" cy="11448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5425" y="1889094"/>
            <a:ext cx="1684766" cy="156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rotWithShape="1">
          <a:blip r:embed="rId8">
            <a:extLst>
              <a:ext uri="{28A0092B-C50C-407E-A947-70E740481C1C}">
                <a14:useLocalDpi xmlns:a14="http://schemas.microsoft.com/office/drawing/2010/main" val="0"/>
              </a:ext>
            </a:extLst>
          </a:blip>
          <a:srcRect l="3073" t="1557" r="102"/>
          <a:stretch/>
        </p:blipFill>
        <p:spPr>
          <a:xfrm>
            <a:off x="9612560" y="3455628"/>
            <a:ext cx="3881083" cy="3838026"/>
          </a:xfrm>
          <a:prstGeom prst="ellipse">
            <a:avLst/>
          </a:prstGeom>
          <a:ln>
            <a:noFill/>
          </a:ln>
          <a:effectLst>
            <a:softEdge rad="112500"/>
          </a:effectLst>
        </p:spPr>
      </p:pic>
      <p:pic>
        <p:nvPicPr>
          <p:cNvPr id="8" name="Resim 7"/>
          <p:cNvPicPr>
            <a:picLocks noChangeAspect="1"/>
          </p:cNvPicPr>
          <p:nvPr/>
        </p:nvPicPr>
        <p:blipFill rotWithShape="1">
          <a:blip r:embed="rId9">
            <a:extLst>
              <a:ext uri="{28A0092B-C50C-407E-A947-70E740481C1C}">
                <a14:useLocalDpi xmlns:a14="http://schemas.microsoft.com/office/drawing/2010/main" val="0"/>
              </a:ext>
            </a:extLst>
          </a:blip>
          <a:srcRect l="18279" t="42497" r="29323" b="10863"/>
          <a:stretch/>
        </p:blipFill>
        <p:spPr>
          <a:xfrm>
            <a:off x="-3191857" y="3437564"/>
            <a:ext cx="2680888" cy="2283512"/>
          </a:xfrm>
          <a:prstGeom prst="ellipse">
            <a:avLst/>
          </a:prstGeom>
          <a:ln>
            <a:noFill/>
          </a:ln>
          <a:effectLst>
            <a:softEdge rad="112500"/>
          </a:effec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2970" y="1911181"/>
            <a:ext cx="1909839" cy="1887913"/>
          </a:xfrm>
          <a:prstGeom prst="ellipse">
            <a:avLst/>
          </a:prstGeom>
          <a:ln>
            <a:noFill/>
          </a:ln>
          <a:effectLst>
            <a:softEdge rad="112500"/>
          </a:effectLst>
        </p:spPr>
      </p:pic>
      <p:pic>
        <p:nvPicPr>
          <p:cNvPr id="15" name="Resim 14"/>
          <p:cNvPicPr>
            <a:picLocks noChangeAspect="1"/>
          </p:cNvPicPr>
          <p:nvPr/>
        </p:nvPicPr>
        <p:blipFill rotWithShape="1">
          <a:blip r:embed="rId11" cstate="print">
            <a:extLst>
              <a:ext uri="{28A0092B-C50C-407E-A947-70E740481C1C}">
                <a14:useLocalDpi xmlns:a14="http://schemas.microsoft.com/office/drawing/2010/main" val="0"/>
              </a:ext>
            </a:extLst>
          </a:blip>
          <a:srcRect l="26180" t="43746" r="26856" b="6635"/>
          <a:stretch/>
        </p:blipFill>
        <p:spPr>
          <a:xfrm>
            <a:off x="-2988840" y="4160979"/>
            <a:ext cx="2886258" cy="2895755"/>
          </a:xfrm>
          <a:prstGeom prst="donut">
            <a:avLst/>
          </a:prstGeom>
          <a:ln>
            <a:noFill/>
          </a:ln>
          <a:effectLst>
            <a:softEdge rad="112500"/>
          </a:effectLst>
        </p:spPr>
      </p:pic>
      <p:pic>
        <p:nvPicPr>
          <p:cNvPr id="18" name="Resim 17"/>
          <p:cNvPicPr>
            <a:picLocks noChangeAspect="1"/>
          </p:cNvPicPr>
          <p:nvPr/>
        </p:nvPicPr>
        <p:blipFill rotWithShape="1">
          <a:blip r:embed="rId12" cstate="print">
            <a:extLst>
              <a:ext uri="{28A0092B-C50C-407E-A947-70E740481C1C}">
                <a14:useLocalDpi xmlns:a14="http://schemas.microsoft.com/office/drawing/2010/main" val="0"/>
              </a:ext>
            </a:extLst>
          </a:blip>
          <a:srcRect l="27797" t="23915" r="29693" b="21189"/>
          <a:stretch/>
        </p:blipFill>
        <p:spPr>
          <a:xfrm>
            <a:off x="9828584" y="1804059"/>
            <a:ext cx="3211662" cy="3804798"/>
          </a:xfrm>
          <a:prstGeom prst="ellipse">
            <a:avLst/>
          </a:prstGeom>
          <a:ln>
            <a:noFill/>
          </a:ln>
          <a:effectLst>
            <a:softEdge rad="112500"/>
          </a:effec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9339" y="690594"/>
            <a:ext cx="13716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Resim 26"/>
          <p:cNvPicPr>
            <a:picLocks noChangeAspect="1"/>
          </p:cNvPicPr>
          <p:nvPr/>
        </p:nvPicPr>
        <p:blipFill rotWithShape="1">
          <a:blip r:embed="rId14">
            <a:extLst>
              <a:ext uri="{28A0092B-C50C-407E-A947-70E740481C1C}">
                <a14:useLocalDpi xmlns:a14="http://schemas.microsoft.com/office/drawing/2010/main" val="0"/>
              </a:ext>
            </a:extLst>
          </a:blip>
          <a:srcRect l="12540" t="27546" r="11693" b="21630"/>
          <a:stretch/>
        </p:blipFill>
        <p:spPr>
          <a:xfrm>
            <a:off x="10849749" y="553510"/>
            <a:ext cx="3355624" cy="1982889"/>
          </a:xfrm>
          <a:prstGeom prst="ellipse">
            <a:avLst/>
          </a:prstGeom>
          <a:ln>
            <a:noFill/>
          </a:ln>
          <a:effectLst>
            <a:softEdge rad="112500"/>
          </a:effectLst>
        </p:spPr>
      </p:pic>
      <p:pic>
        <p:nvPicPr>
          <p:cNvPr id="1024" name="Resim 1023"/>
          <p:cNvPicPr>
            <a:picLocks noChangeAspect="1"/>
          </p:cNvPicPr>
          <p:nvPr/>
        </p:nvPicPr>
        <p:blipFill rotWithShape="1">
          <a:blip r:embed="rId15">
            <a:extLst>
              <a:ext uri="{28A0092B-C50C-407E-A947-70E740481C1C}">
                <a14:useLocalDpi xmlns:a14="http://schemas.microsoft.com/office/drawing/2010/main" val="0"/>
              </a:ext>
            </a:extLst>
          </a:blip>
          <a:srcRect l="20540" t="11778" r="21555" b="14063"/>
          <a:stretch/>
        </p:blipFill>
        <p:spPr>
          <a:xfrm>
            <a:off x="9359952" y="-803811"/>
            <a:ext cx="1654629" cy="2119086"/>
          </a:xfrm>
          <a:prstGeom prst="ellipse">
            <a:avLst/>
          </a:prstGeom>
          <a:ln>
            <a:noFill/>
          </a:ln>
          <a:effectLst>
            <a:softEdge rad="112500"/>
          </a:effectLst>
        </p:spPr>
      </p:pic>
      <p:pic>
        <p:nvPicPr>
          <p:cNvPr id="1037"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55850" y="682519"/>
            <a:ext cx="168275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9040" y="2388533"/>
            <a:ext cx="3600400" cy="241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755598" y="2692871"/>
            <a:ext cx="7440995" cy="584775"/>
          </a:xfrm>
          <a:prstGeom prst="rect">
            <a:avLst/>
          </a:prstGeom>
          <a:noFill/>
        </p:spPr>
        <p:txBody>
          <a:bodyPr wrap="square" lIns="91440" tIns="45720" rIns="91440" bIns="45720">
            <a:spAutoFit/>
          </a:bodyPr>
          <a:lstStyle/>
          <a:p>
            <a:pPr algn="ctr"/>
            <a:endParaRPr lang="tr-TR" sz="32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Dikdörtgen 8"/>
          <p:cNvSpPr/>
          <p:nvPr/>
        </p:nvSpPr>
        <p:spPr>
          <a:xfrm>
            <a:off x="755598" y="728198"/>
            <a:ext cx="7671614" cy="557075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000" b="1" cap="none" spc="0" dirty="0" smtClean="0">
                <a:ln/>
                <a:solidFill>
                  <a:schemeClr val="accent3"/>
                </a:solidFill>
                <a:effectLst/>
              </a:rPr>
              <a:t>EFRUZHU  CONVENTIONAL  CANCER  </a:t>
            </a:r>
            <a:r>
              <a:rPr lang="tr-TR" sz="2000" b="1" cap="none" spc="0" dirty="0" smtClean="0">
                <a:ln/>
                <a:solidFill>
                  <a:schemeClr val="accent3"/>
                </a:solidFill>
                <a:effectLst/>
              </a:rPr>
              <a:t>THERAPY  COMMENTS 6</a:t>
            </a:r>
          </a:p>
          <a:p>
            <a:pPr algn="ctr"/>
            <a:r>
              <a:rPr lang="tr-TR" sz="1400" b="1" cap="none" spc="0" dirty="0" smtClean="0">
                <a:ln/>
                <a:solidFill>
                  <a:schemeClr val="accent3"/>
                </a:solidFill>
                <a:effectLst/>
              </a:rPr>
              <a:t>KANSER  HASTALARINDA  CELLULAR  MİGRATION  GÖÇ  DAMAR  VE  LENF  SİSTEMİ  İLE  GERÇEKLEŞMEKTEDİR  , KANSER  OLUŞMASI  İÇİN  YANGISAL  FAKTÖRLER  ANATOMİK  SİNİRLERLE  İMPULS  OLARAK  GİDER  VE  GİTTİĞİ  YERDE  YANGINI  TAŞIR  VE   NEOPLASTİK  TRANSFORMASYON  DÖNÜŞÜMÜNÜN  ZEMİNİNİ   OLUŞTURMAKTADIR  VEYA  LOKAL  HORMONLAR  KANDOLAŞIMI  İLE  PROİNFLAMATORIAL  FAKTÖRLER  TAŞINARAK  YİNE  KANSER  SÜRECİ  BAŞLAYABİLİYOR  .İNSANOĞLU  KAVANOZUN  İÇİNE  DE  GİRSE  YİNE  POTANSİYEL  OLARAK  YAPISINDA  KANSER  OLMA  VARDIR  .ENERJİ  SANTRALLERİMİZ  HÜCRE  İÇİNDE  ÇALIŞIRKEN  ÜRETİM  ESNASINDA  OKSİDANT  MADDELER  ÜRETİLMEKTEDİR  VE  MİTOKONDRİONLARIN  İÇİNDE  BUNLARI  SÖNDÜRECEK  MEKANİZMALAR  MEVCUTTUR  KAPASİTELİ  OLARAK  ÜSTELİK  NORMAL  OTONOMİ  SAHİBİ  ENERJİ  SANTALLERİMİZ  ,ÇEKİRDEKTEKİ  DNA LARIMIZDA  OLDUĞU  GİBİ  NONCODING = BİLGİ  TAŞIMAYAN  ŞİFRESİZ  ALANLAR  TEKRAR  BÖLGELİ –  KROMOZOMLARIN  YAPIŞMA  YERLERİ  MİKROSATELLİTE  VE  UÇLARI  TELOMERLER  TEKRAR    AREA  (EXZON  CODING,INTRON NONCODING)  TAŞIMAMAKTADIR  VE   OKSİTLENME  ŞİFRELERİN  MUTASYONA  UĞRAMASI  RİSKİ  OLDUKÇA  YÜKSEKTİR.KANSER  HASTALIĞI  1.  YOLA  ÇIKMA  BİLİM  DALI  TIBBİ  BİYOKİMYADIR  ENERJİ  SANTRALLERİ  VE  AEROBİK  GLYCOLYSİS DIR  2.  TIBBİ  GENETİKTİR,  MUTASYONLAR  KİMLİĞİ  ABERRANT  SİNYALİZASYON  SİSTEMİ  MUTASYONLAR  RESEPTÖRLERİ  ŞEKİLLENDİRME  3.  BU  İKİSİNDEN  PATOLOJİNİN  BÜNTÜN  BRANŞLARI  +  PATHOPHSIOLOGY  4.  MEDİCAL  ONCOLOGY ,RADYASYON ONKOLOJİSİ,CERRAHİ  ONKOLOJİ  ÖZEL  OLARAK  PEDİATRİK  ONKOLOJİ.  </a:t>
            </a:r>
            <a:r>
              <a:rPr lang="tr-TR" sz="1400" b="1" cap="none" spc="0" smtClean="0">
                <a:ln/>
                <a:solidFill>
                  <a:schemeClr val="accent3"/>
                </a:solidFill>
                <a:effectLst/>
              </a:rPr>
              <a:t>BİR  ONKOLOK  MULTİ  DİSPLİNERİ  KENDİ  ÜZERİNDE  YAŞAMALIDIR  YANİ  TÜM  ONKOLOJİ  DİSİPLİNLERİ  EĞİTİMİNİ  ALMAK  DURUMUNDADIR  KLİNİKTE  BAŞARILI  OLABİLMESİ  İÇİN  TÜMÜNÜ  TEORİK  PRATİK  YAŞAMAK  ZORUNDADIR,  KANSERİ    MOLEKÜLER  DÜZEYDE  DONANIM  YILLARCA  GEÇİRDİKTEN  SONRA  YUKARIDA  KLİNİK  ONKOLOJİ  TÜM  KANSERLER  YILLARCA  GEÇİRDİKTEN  SONRA  ÜSTDAL  DEDİĞİMİZ , MESELA  GASTROINTESTINAL  MEDİKAL  ONKOLOJİDE  BRANŞLAŞACAK  EKSPERT  OLACAK   BUNUN  İÇİNDE  MESELA  GASTROOESPHAGEAL  KANSERLERDE  BİR  NUMARA  OLACAK.</a:t>
            </a:r>
            <a:endParaRPr lang="tr-TR" sz="1400" b="1" cap="none" spc="0" dirty="0" smtClean="0">
              <a:ln/>
              <a:solidFill>
                <a:schemeClr val="accent3"/>
              </a:solidFill>
              <a:effectLst/>
            </a:endParaRPr>
          </a:p>
        </p:txBody>
      </p:sp>
    </p:spTree>
    <p:extLst>
      <p:ext uri="{BB962C8B-B14F-4D97-AF65-F5344CB8AC3E}">
        <p14:creationId xmlns:p14="http://schemas.microsoft.com/office/powerpoint/2010/main" val="1120347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238</Words>
  <Application>Microsoft Office PowerPoint</Application>
  <PresentationFormat>Ekran Gösterisi (4:3)</PresentationFormat>
  <Paragraphs>4</Paragraphs>
  <Slides>1</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vt:i4>
      </vt:variant>
    </vt:vector>
  </HeadingPairs>
  <TitlesOfParts>
    <vt:vector size="4" baseType="lpstr">
      <vt:lpstr>Arial</vt:lpstr>
      <vt:lpstr>Calibri</vt:lpstr>
      <vt:lpstr>Ofis Teması</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user pc</dc:creator>
  <cp:lastModifiedBy>LENOVO</cp:lastModifiedBy>
  <cp:revision>88</cp:revision>
  <dcterms:created xsi:type="dcterms:W3CDTF">2018-03-14T20:14:14Z</dcterms:created>
  <dcterms:modified xsi:type="dcterms:W3CDTF">2022-11-21T10:45:57Z</dcterms:modified>
</cp:coreProperties>
</file>